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DM Sans Semi Bold"/>
      <p:regular r:id="rId17"/>
    </p:embeddedFont>
    <p:embeddedFont>
      <p:font typeface="DM Sans Semi Bold"/>
      <p:regular r:id="rId18"/>
    </p:embeddedFont>
    <p:embeddedFont>
      <p:font typeface="DM Sans Semi Bold"/>
      <p:regular r:id="rId19"/>
    </p:embeddedFont>
    <p:embeddedFont>
      <p:font typeface="DM Sans Semi Bold"/>
      <p:regular r:id="rId20"/>
    </p:embeddedFont>
    <p:embeddedFont>
      <p:font typeface="Inter Medium"/>
      <p:regular r:id="rId21"/>
    </p:embeddedFont>
    <p:embeddedFont>
      <p:font typeface="Inter Medium"/>
      <p:regular r:id="rId22"/>
    </p:embeddedFont>
    <p:embeddedFont>
      <p:font typeface="Inter Medium"/>
      <p:regular r:id="rId23"/>
    </p:embeddedFont>
    <p:embeddedFont>
      <p:font typeface="Inter Medium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slideLayout" Target="../slideLayouts/slideLayout11.xml"/><Relationship Id="rId10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65020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Impact des nouveaux layouts sur les ventes de chips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315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Rapport client – Juin 2025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4957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Yendi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5784532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792153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70040" y="5767626"/>
            <a:ext cx="351567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64646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par AHARH Yendi Yohann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Prochaines Étapes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044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Déploiement et optimisation continue pour un succès durable.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506855" y="3170515"/>
            <a:ext cx="31856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Déploiement Progressif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660934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Cibler les magasins similaires au Store 77.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3485555"/>
            <a:ext cx="339328" cy="42422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7790" y="31705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Mesure Continue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3660934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Suivi des ventes et du comportement client.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3874056"/>
            <a:ext cx="339328" cy="42422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37790" y="5623084"/>
            <a:ext cx="37623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Ajustements en Temps Réel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937790" y="6113502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Optimisation basée sur les résultats observés.</a:t>
            </a:r>
            <a:endParaRPr lang="en-US" sz="17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6099929"/>
            <a:ext cx="339328" cy="42422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616988" y="5804535"/>
            <a:ext cx="30755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Expansion Stratégique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793790" y="6294953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Étendue aux profils prometteurs.</a:t>
            </a:r>
            <a:endParaRPr lang="en-US" sz="1750" dirty="0"/>
          </a:p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5711428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651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Résumé Exécutif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11407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Analyse des performances du nouveau layout par profil de magasin :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27321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6" name="Text 3"/>
          <p:cNvSpPr/>
          <p:nvPr/>
        </p:nvSpPr>
        <p:spPr>
          <a:xfrm>
            <a:off x="7017306" y="2809994"/>
            <a:ext cx="6780014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✅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Déployer dans les magasins comme le Store 77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30803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Impact positif significatif sur les ventes.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412456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7017306" y="4202430"/>
            <a:ext cx="6819305" cy="716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⚠️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Effet modéré dans les magasins comme le Store 86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017306" y="505479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Résultats mitigés, nécessite plus de tests.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0190" y="587132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7017306" y="5949196"/>
            <a:ext cx="6819305" cy="716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❌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Aucun impact dans les magasins comme le Store 88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017306" y="680156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Pas d'amélioration détectée.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98044"/>
            <a:ext cx="58813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Objectif de la Mission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54698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Analyser l’impact d’un nouvel aménagement de rayon sur les ventes de chips. Comparaison des magasins tests et témoins pour évaluer l'efficacité.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890843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sp>
        <p:nvSpPr>
          <p:cNvPr id="6" name="Text 3"/>
          <p:cNvSpPr/>
          <p:nvPr/>
        </p:nvSpPr>
        <p:spPr>
          <a:xfrm>
            <a:off x="1020604" y="41176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Évaluer l'efficacité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4608076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Mesurer les performances du nouveau layout.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5424607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1020604" y="5651421"/>
            <a:ext cx="39531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Identifier les meilleurs profils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20604" y="6141839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Déterminer où le layout est le plus rentable.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1383" y="464582"/>
            <a:ext cx="4825841" cy="528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Méthodologie d'Analyse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591383" y="1330523"/>
            <a:ext cx="13447633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Notre approche rigoureuse garantit des résultats fiables pour des décisions éclairées.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591383" y="1980843"/>
            <a:ext cx="380167" cy="380167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3"/>
          <p:cNvSpPr/>
          <p:nvPr/>
        </p:nvSpPr>
        <p:spPr>
          <a:xfrm>
            <a:off x="654725" y="2012454"/>
            <a:ext cx="253365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140500" y="2038826"/>
            <a:ext cx="3195280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Collecte et Fusion des Données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1140500" y="2471738"/>
            <a:ext cx="5968603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Utilisation de QVI_data.csv, fusion transactions + clients.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591383" y="3079909"/>
            <a:ext cx="380167" cy="380167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9" name="Text 7"/>
          <p:cNvSpPr/>
          <p:nvPr/>
        </p:nvSpPr>
        <p:spPr>
          <a:xfrm>
            <a:off x="654725" y="3111520"/>
            <a:ext cx="253365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1140500" y="3137892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Définition des KPIs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1140500" y="3570803"/>
            <a:ext cx="5968603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Ventes totales, clients uniques, panier moyen.</a:t>
            </a:r>
            <a:endParaRPr lang="en-US" sz="130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8917" y="1980843"/>
            <a:ext cx="6517719" cy="4459486"/>
          </a:xfrm>
          <a:prstGeom prst="rect">
            <a:avLst/>
          </a:prstGeom>
        </p:spPr>
      </p:pic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83" y="6820376"/>
            <a:ext cx="6723817" cy="675918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0333" y="7665244"/>
            <a:ext cx="2950964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Comparaison Test vs. Témoin</a:t>
            </a:r>
            <a:endParaRPr lang="en-US" sz="1650" dirty="0"/>
          </a:p>
        </p:txBody>
      </p:sp>
      <p:sp>
        <p:nvSpPr>
          <p:cNvPr id="15" name="Text 11"/>
          <p:cNvSpPr/>
          <p:nvPr/>
        </p:nvSpPr>
        <p:spPr>
          <a:xfrm>
            <a:off x="760333" y="8030528"/>
            <a:ext cx="6385917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Corrélation, distance, analyse mensuelle.</a:t>
            </a:r>
            <a:endParaRPr lang="en-US" sz="1300" dirty="0"/>
          </a:p>
        </p:txBody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6820376"/>
            <a:ext cx="6723817" cy="675918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7484150" y="7665244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Extraction d'Insights</a:t>
            </a:r>
            <a:endParaRPr lang="en-US" sz="1650" dirty="0"/>
          </a:p>
        </p:txBody>
      </p:sp>
      <p:sp>
        <p:nvSpPr>
          <p:cNvPr id="18" name="Text 13"/>
          <p:cNvSpPr/>
          <p:nvPr/>
        </p:nvSpPr>
        <p:spPr>
          <a:xfrm>
            <a:off x="7484150" y="8030528"/>
            <a:ext cx="6385917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Identifier les facteurs clés de succès.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7586" y="541377"/>
            <a:ext cx="4912162" cy="614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Cas du Magasin 77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87586" y="1548289"/>
            <a:ext cx="13255228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Le Magasin 77 est un exemple de succès avec le nouveau layout.</a:t>
            </a:r>
            <a:endParaRPr lang="en-US" sz="15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586" y="2304574"/>
            <a:ext cx="8121372" cy="228516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87586" y="4810720"/>
            <a:ext cx="9546788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endParaRPr lang="en-US" sz="15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1340" y="2304574"/>
            <a:ext cx="2477810" cy="1695331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10721340" y="4220885"/>
            <a:ext cx="3228975" cy="1524953"/>
          </a:xfrm>
          <a:prstGeom prst="roundRect">
            <a:avLst>
              <a:gd name="adj" fmla="val 1933"/>
            </a:avLst>
          </a:prstGeom>
          <a:solidFill>
            <a:srgbClr val="F2EEEE"/>
          </a:solidFill>
          <a:ln/>
        </p:spPr>
      </p:sp>
      <p:sp>
        <p:nvSpPr>
          <p:cNvPr id="8" name="Text 4"/>
          <p:cNvSpPr/>
          <p:nvPr/>
        </p:nvSpPr>
        <p:spPr>
          <a:xfrm>
            <a:off x="10917793" y="4417338"/>
            <a:ext cx="2456021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✅</a:t>
            </a:r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Résultat Positif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10917793" y="4920734"/>
            <a:ext cx="2836069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Hausse significative du panier moyen et des ventes.</a:t>
            </a:r>
            <a:endParaRPr lang="en-US" sz="1500" dirty="0"/>
          </a:p>
        </p:txBody>
      </p:sp>
      <p:sp>
        <p:nvSpPr>
          <p:cNvPr id="10" name="Shape 6"/>
          <p:cNvSpPr/>
          <p:nvPr/>
        </p:nvSpPr>
        <p:spPr>
          <a:xfrm>
            <a:off x="10721340" y="5942290"/>
            <a:ext cx="3228975" cy="1524953"/>
          </a:xfrm>
          <a:prstGeom prst="roundRect">
            <a:avLst>
              <a:gd name="adj" fmla="val 1933"/>
            </a:avLst>
          </a:prstGeom>
          <a:solidFill>
            <a:srgbClr val="F2EEEE"/>
          </a:solidFill>
          <a:ln/>
        </p:spPr>
      </p:sp>
      <p:sp>
        <p:nvSpPr>
          <p:cNvPr id="11" name="Text 7"/>
          <p:cNvSpPr/>
          <p:nvPr/>
        </p:nvSpPr>
        <p:spPr>
          <a:xfrm>
            <a:off x="10917793" y="6138743"/>
            <a:ext cx="2457212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💡</a:t>
            </a:r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Recommandation</a:t>
            </a:r>
            <a:endParaRPr lang="en-US" sz="1900" dirty="0"/>
          </a:p>
        </p:txBody>
      </p:sp>
      <p:sp>
        <p:nvSpPr>
          <p:cNvPr id="12" name="Text 8"/>
          <p:cNvSpPr/>
          <p:nvPr/>
        </p:nvSpPr>
        <p:spPr>
          <a:xfrm>
            <a:off x="10917793" y="6642140"/>
            <a:ext cx="2836069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Déploiement du layout fortement recommandé.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8660" y="556736"/>
            <a:ext cx="5062061" cy="632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Cas du Magasin 86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08660" y="1594485"/>
            <a:ext cx="13213080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Le Magasin 86 a montré des résultats mitigés.</a:t>
            </a:r>
            <a:endParaRPr lang="en-US" sz="1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8660" y="2373987"/>
            <a:ext cx="9100899" cy="256079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08660" y="5162550"/>
            <a:ext cx="9100899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1051" y="2373987"/>
            <a:ext cx="2193488" cy="1500783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10311051" y="4102537"/>
            <a:ext cx="3618190" cy="1571506"/>
          </a:xfrm>
          <a:prstGeom prst="roundRect">
            <a:avLst>
              <a:gd name="adj" fmla="val 1933"/>
            </a:avLst>
          </a:prstGeom>
          <a:solidFill>
            <a:srgbClr val="F2EEEE"/>
          </a:solidFill>
          <a:ln/>
        </p:spPr>
      </p:sp>
      <p:sp>
        <p:nvSpPr>
          <p:cNvPr id="8" name="Text 4"/>
          <p:cNvSpPr/>
          <p:nvPr/>
        </p:nvSpPr>
        <p:spPr>
          <a:xfrm>
            <a:off x="10513457" y="4304943"/>
            <a:ext cx="2531031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⚠️</a:t>
            </a:r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Résultat Mitigé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10513457" y="4823698"/>
            <a:ext cx="3213378" cy="647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Pic temporaire, impact client incertain.</a:t>
            </a:r>
            <a:endParaRPr lang="en-US" sz="1550" dirty="0"/>
          </a:p>
        </p:txBody>
      </p:sp>
      <p:sp>
        <p:nvSpPr>
          <p:cNvPr id="10" name="Shape 6"/>
          <p:cNvSpPr/>
          <p:nvPr/>
        </p:nvSpPr>
        <p:spPr>
          <a:xfrm>
            <a:off x="10311051" y="5876449"/>
            <a:ext cx="3618190" cy="1571506"/>
          </a:xfrm>
          <a:prstGeom prst="roundRect">
            <a:avLst>
              <a:gd name="adj" fmla="val 1933"/>
            </a:avLst>
          </a:prstGeom>
          <a:solidFill>
            <a:srgbClr val="F2EEEE"/>
          </a:solidFill>
          <a:ln/>
        </p:spPr>
      </p:sp>
      <p:sp>
        <p:nvSpPr>
          <p:cNvPr id="11" name="Text 7"/>
          <p:cNvSpPr/>
          <p:nvPr/>
        </p:nvSpPr>
        <p:spPr>
          <a:xfrm>
            <a:off x="10513457" y="6078855"/>
            <a:ext cx="2532221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💡</a:t>
            </a:r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Recommandation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10513457" y="6597610"/>
            <a:ext cx="3213378" cy="647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Tester davantage avant un déploiement massif.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5794" y="613410"/>
            <a:ext cx="4541520" cy="567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Cas du Magasin 88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35794" y="1544241"/>
            <a:ext cx="13358813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Le Magasin 88 n'a montré aucune amélioration notable.</a:t>
            </a:r>
            <a:endParaRPr lang="en-US" sz="14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794" y="2243495"/>
            <a:ext cx="7831574" cy="220360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794" y="4651415"/>
            <a:ext cx="10046256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endParaRPr lang="en-US" sz="14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2820" y="2243495"/>
            <a:ext cx="2869287" cy="1963103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11132820" y="4410908"/>
            <a:ext cx="2869287" cy="1409700"/>
          </a:xfrm>
          <a:prstGeom prst="roundRect">
            <a:avLst>
              <a:gd name="adj" fmla="val 1933"/>
            </a:avLst>
          </a:prstGeom>
          <a:solidFill>
            <a:srgbClr val="F2EEEE"/>
          </a:solidFill>
          <a:ln/>
        </p:spPr>
      </p:sp>
      <p:sp>
        <p:nvSpPr>
          <p:cNvPr id="8" name="Text 4"/>
          <p:cNvSpPr/>
          <p:nvPr/>
        </p:nvSpPr>
        <p:spPr>
          <a:xfrm>
            <a:off x="11314390" y="4592479"/>
            <a:ext cx="2270760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❌</a:t>
            </a:r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Aucun Impact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1314390" y="5057775"/>
            <a:ext cx="2506147" cy="581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Absence d'évolution notable des ventes ou du panier.</a:t>
            </a:r>
            <a:endParaRPr lang="en-US" sz="1400" dirty="0"/>
          </a:p>
        </p:txBody>
      </p:sp>
      <p:sp>
        <p:nvSpPr>
          <p:cNvPr id="10" name="Shape 6"/>
          <p:cNvSpPr/>
          <p:nvPr/>
        </p:nvSpPr>
        <p:spPr>
          <a:xfrm>
            <a:off x="11132820" y="6002179"/>
            <a:ext cx="2869287" cy="1409700"/>
          </a:xfrm>
          <a:prstGeom prst="roundRect">
            <a:avLst>
              <a:gd name="adj" fmla="val 1933"/>
            </a:avLst>
          </a:prstGeom>
          <a:solidFill>
            <a:srgbClr val="F2EEEE"/>
          </a:solidFill>
          <a:ln/>
        </p:spPr>
      </p:sp>
      <p:sp>
        <p:nvSpPr>
          <p:cNvPr id="11" name="Text 7"/>
          <p:cNvSpPr/>
          <p:nvPr/>
        </p:nvSpPr>
        <p:spPr>
          <a:xfrm>
            <a:off x="11314390" y="6183749"/>
            <a:ext cx="2272546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💡</a:t>
            </a:r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Recommandation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11314390" y="6649045"/>
            <a:ext cx="2506147" cy="581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Pas de déploiement, le layout est inefficace ici.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5069" y="436126"/>
            <a:ext cx="4524851" cy="495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Analyse Client (Tâche 1)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55069" y="1248847"/>
            <a:ext cx="13520261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Comprendre qui sont nos clients les plus rentables.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069" y="1859280"/>
            <a:ext cx="4370665" cy="1856423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69" y="3894058"/>
            <a:ext cx="6566654" cy="407289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55069" y="8145304"/>
            <a:ext cx="6566654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7" name="Shape 3"/>
          <p:cNvSpPr/>
          <p:nvPr/>
        </p:nvSpPr>
        <p:spPr>
          <a:xfrm>
            <a:off x="7516297" y="1859280"/>
            <a:ext cx="356830" cy="356830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8" name="Text 4"/>
          <p:cNvSpPr/>
          <p:nvPr/>
        </p:nvSpPr>
        <p:spPr>
          <a:xfrm>
            <a:off x="7575709" y="1888986"/>
            <a:ext cx="237887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8031718" y="1913692"/>
            <a:ext cx="1982629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Segments Rentables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8031718" y="2320052"/>
            <a:ext cx="6051233" cy="507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Budget – Older Families, Mainstream – Young Singles/Couples, Mainstream – Retirees.</a:t>
            </a:r>
            <a:endParaRPr lang="en-US" sz="1200" dirty="0"/>
          </a:p>
        </p:txBody>
      </p:sp>
      <p:sp>
        <p:nvSpPr>
          <p:cNvPr id="11" name="Shape 7"/>
          <p:cNvSpPr/>
          <p:nvPr/>
        </p:nvSpPr>
        <p:spPr>
          <a:xfrm>
            <a:off x="7516297" y="3144679"/>
            <a:ext cx="356830" cy="356830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2" name="Text 8"/>
          <p:cNvSpPr/>
          <p:nvPr/>
        </p:nvSpPr>
        <p:spPr>
          <a:xfrm>
            <a:off x="7575709" y="3174385"/>
            <a:ext cx="237887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8031718" y="3199090"/>
            <a:ext cx="1982629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Affinité aux Marques</a:t>
            </a:r>
            <a:endParaRPr lang="en-US" sz="1550" dirty="0"/>
          </a:p>
        </p:txBody>
      </p:sp>
      <p:sp>
        <p:nvSpPr>
          <p:cNvPr id="14" name="Text 10"/>
          <p:cNvSpPr/>
          <p:nvPr/>
        </p:nvSpPr>
        <p:spPr>
          <a:xfrm>
            <a:off x="8031718" y="3605451"/>
            <a:ext cx="6051233" cy="761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Le segment Mainstream Young Singles/Couples est particulièrement attiré par la marque Tyrrells (+23% par rapport au reste), et moins par Burger Rings (-56%).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8031718" y="4422100"/>
            <a:ext cx="6051233" cy="507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Ce même segment est aussi plus enclin à acheter des paquets de 270g (+27%).</a:t>
            </a:r>
            <a:endParaRPr lang="en-US" sz="1200" dirty="0"/>
          </a:p>
        </p:txBody>
      </p:sp>
      <p:sp>
        <p:nvSpPr>
          <p:cNvPr id="16" name="Shape 12"/>
          <p:cNvSpPr/>
          <p:nvPr/>
        </p:nvSpPr>
        <p:spPr>
          <a:xfrm>
            <a:off x="7516297" y="5246727"/>
            <a:ext cx="356830" cy="356830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7" name="Text 13"/>
          <p:cNvSpPr/>
          <p:nvPr/>
        </p:nvSpPr>
        <p:spPr>
          <a:xfrm>
            <a:off x="7575709" y="5276433"/>
            <a:ext cx="237887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1850" dirty="0"/>
          </a:p>
        </p:txBody>
      </p:sp>
      <p:sp>
        <p:nvSpPr>
          <p:cNvPr id="18" name="Text 14"/>
          <p:cNvSpPr/>
          <p:nvPr/>
        </p:nvSpPr>
        <p:spPr>
          <a:xfrm>
            <a:off x="8031718" y="5301139"/>
            <a:ext cx="1982629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Insights Clés</a:t>
            </a:r>
            <a:endParaRPr lang="en-US" sz="1550" dirty="0"/>
          </a:p>
        </p:txBody>
      </p:sp>
      <p:sp>
        <p:nvSpPr>
          <p:cNvPr id="19" name="Text 15"/>
          <p:cNvSpPr/>
          <p:nvPr/>
        </p:nvSpPr>
        <p:spPr>
          <a:xfrm>
            <a:off x="8031718" y="5707499"/>
            <a:ext cx="6051233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Cible jeune et à fort pouvoir d'achat.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8843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2713" y="3447098"/>
            <a:ext cx="8738711" cy="672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Recommandations Commerciales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52713" y="4441746"/>
            <a:ext cx="13124974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Un plan d'action ciblé pour maximiser les ventes.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52713" y="5672852"/>
            <a:ext cx="4267438" cy="215027"/>
          </a:xfrm>
          <a:prstGeom prst="roundRect">
            <a:avLst>
              <a:gd name="adj" fmla="val 15004"/>
            </a:avLst>
          </a:prstGeom>
          <a:solidFill>
            <a:srgbClr val="F2EEEE"/>
          </a:solidFill>
          <a:ln/>
        </p:spPr>
      </p:sp>
      <p:sp>
        <p:nvSpPr>
          <p:cNvPr id="6" name="Text 3"/>
          <p:cNvSpPr/>
          <p:nvPr/>
        </p:nvSpPr>
        <p:spPr>
          <a:xfrm>
            <a:off x="967740" y="6102906"/>
            <a:ext cx="3649028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Cibler Magasins Spécifiques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967740" y="6567845"/>
            <a:ext cx="3837384" cy="687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Profils jeunes et "mainstream" comme le Magasin 77.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5181362" y="5350193"/>
            <a:ext cx="4267557" cy="215027"/>
          </a:xfrm>
          <a:prstGeom prst="roundRect">
            <a:avLst>
              <a:gd name="adj" fmla="val 15004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5396389" y="5780246"/>
            <a:ext cx="3211830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Promotions Stratégiques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5396389" y="6245185"/>
            <a:ext cx="3837503" cy="687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Mise en avant des marques préférées (Tyrrells, Twisties).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9610130" y="5027652"/>
            <a:ext cx="4267438" cy="215027"/>
          </a:xfrm>
          <a:prstGeom prst="roundRect">
            <a:avLst>
              <a:gd name="adj" fmla="val 15004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9825157" y="5457706"/>
            <a:ext cx="3063240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Suivi Post-Déploiement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9825157" y="5922645"/>
            <a:ext cx="3837384" cy="687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Performance continue pour ajustements rapides.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2025-06-22T21:52:56Z</dcterms:created>
  <dcterms:modified xsi:type="dcterms:W3CDTF">2025-06-22T21:52:56Z</dcterms:modified>
</cp:coreProperties>
</file>